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277" r:id="rId3"/>
    <p:sldId id="281" r:id="rId4"/>
    <p:sldId id="282" r:id="rId5"/>
    <p:sldId id="283" r:id="rId6"/>
    <p:sldId id="285" r:id="rId7"/>
    <p:sldId id="296" r:id="rId8"/>
    <p:sldId id="297" r:id="rId9"/>
    <p:sldId id="298" r:id="rId10"/>
    <p:sldId id="276" r:id="rId11"/>
    <p:sldId id="287" r:id="rId12"/>
    <p:sldId id="272" r:id="rId13"/>
    <p:sldId id="300" r:id="rId14"/>
    <p:sldId id="301" r:id="rId15"/>
    <p:sldId id="302" r:id="rId16"/>
    <p:sldId id="303" r:id="rId17"/>
    <p:sldId id="292" r:id="rId18"/>
    <p:sldId id="306" r:id="rId19"/>
    <p:sldId id="305" r:id="rId20"/>
    <p:sldId id="294" r:id="rId21"/>
    <p:sldId id="270" r:id="rId22"/>
    <p:sldId id="308" r:id="rId23"/>
    <p:sldId id="309" r:id="rId24"/>
    <p:sldId id="310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196"/>
    <a:srgbClr val="007287"/>
    <a:srgbClr val="10CADF"/>
    <a:srgbClr val="9ADBE8"/>
    <a:srgbClr val="C5C7C4"/>
    <a:srgbClr val="6ACCE0"/>
    <a:srgbClr val="000000"/>
    <a:srgbClr val="FFFFFF"/>
    <a:srgbClr val="D9D9D9"/>
    <a:srgbClr val="F7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/>
    <p:restoredTop sz="90884" autoAdjust="0"/>
  </p:normalViewPr>
  <p:slideViewPr>
    <p:cSldViewPr snapToGrid="0">
      <p:cViewPr varScale="1">
        <p:scale>
          <a:sx n="116" d="100"/>
          <a:sy n="116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7FE3-EDBF-4E8A-8151-B0D622192856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82B6-49F2-4EA1-ABE3-0A2792EE58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54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00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24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91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682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95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46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726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583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204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87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367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328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504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895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238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974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174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83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829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338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964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86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1FB6-848E-D536-BD15-D140B4B17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B1447-A3C3-7DD7-9EC4-0EBF20CD4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1117B-7006-9ECA-78A7-B109AC4C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2018-6545-3892-AEFB-32DC2C98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50FB7-239E-961D-5695-AA9FAD80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591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833A-4F1F-E454-98DC-5C8002B0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2406F-CE1E-D02E-F6E6-DD218BAA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3F9D-C5B7-4EB1-5AB6-6494E632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FA55-C2AB-DF24-D043-07367AD3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00E9-1777-0DDF-1FB6-12FC543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12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5E7D3-E670-3203-5390-EBAC679E4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A138-CBBC-EE6E-AB6D-713C66264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7E29-B333-15EE-257E-EC5F663D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A880-131A-DC0E-5316-1EE46172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ED06-B809-13CB-904B-F91A8D3D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059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9C4-2505-BDC9-9966-FC14442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0632-7000-9CC3-5820-FA6083E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BF79-A525-7047-3C3E-43A801D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26-D736-334C-D37A-2491E1C9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7160-791A-6E74-D309-26E95A66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43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039F-8BB5-6B04-EFD7-C7B4F95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6962-1A3C-A669-D24D-2F1ECC27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B10F-0CC6-B2ED-C77C-A40F6ACA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8316-210C-D786-8356-6F9A6CC7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F1B2-6FC7-0E4E-CD02-6F29BE1A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56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EF3F-FD05-DAE9-1DD8-1D4385F0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C7CB-C40A-AB89-7F5D-A60C398E7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F8584-76C6-C110-6869-64FC361C4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5C6D-2FD6-64BE-1D52-F14A1447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FEF4B-57BD-22CB-218F-4C571B7E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16D7-67A6-71F2-76FD-14FD1192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0FC-F134-556B-4A10-359C1523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3434-71C2-27D4-3EC1-9AB7B529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DCC8-A4FA-07D8-237B-341FE907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A513A-F657-301B-0981-C12209040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576FA-C3D5-9DCD-E075-B22F747BA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B8D8F-90A6-5969-6ED8-D1FA46E4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88A57F-6C2B-2BF2-5F5D-73BF8FF1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24B07-2E64-C56F-7F8C-A56BA619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60D0-949E-8AB1-4E21-7C27C4C9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B4FBA-1681-4084-06D9-DED2E5F3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48DB3-8BB0-BF45-4539-74B9344E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00C52-6476-14BD-9668-4F47C300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57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532E4-3184-565F-3C13-E57E077D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3E58-9AA5-7540-03B7-F44712C6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009A-6011-9AB9-D1D1-2BE890A2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06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7162-ED06-DB69-95B7-4234576A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CF79-4291-0B7A-616E-291B80CD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4DBB5-7694-275D-085D-36415ED14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06A2-A020-CFBC-FFFA-A84AC3ED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8AE3D-A116-1A7C-83DD-C8A742C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FA14-4DE9-A21E-6A26-178F91BC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8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65F0-F059-06A2-2C15-9C513502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FDCB-1806-F7A6-33EB-8BB9F43A4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5F14D-5FE1-497C-A2C9-5E33E70EA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A1C38-8445-4DE7-FB1A-A65CCFCC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33CC6-1659-6AB0-3306-46ED686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7C7AA-AF19-9B04-17A1-103E0A9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07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2411C-56E0-490D-C6BE-40A5921E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20857-FD49-31C4-D58C-20EDBA1E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6CC4-F63C-A584-F3BF-C1E19D3C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9DF8D-83C1-AADE-AE3B-18F483DD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7CCC0-EEBA-6C1E-1D17-01EF6086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roduct@lifewave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19D85-84BF-E809-9E19-6FBDF4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44" y="0"/>
            <a:ext cx="12203288" cy="686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D3EB-6890-C833-AFB2-74DFAD08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66" y="1888177"/>
            <a:ext cx="5070561" cy="450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F2854-EC06-5D61-86D3-CFB0C78D7C33}"/>
              </a:ext>
            </a:extLst>
          </p:cNvPr>
          <p:cNvSpPr txBox="1"/>
          <p:nvPr/>
        </p:nvSpPr>
        <p:spPr>
          <a:xfrm>
            <a:off x="7020886" y="2529574"/>
            <a:ext cx="3519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Alavida</a:t>
            </a:r>
            <a:r>
              <a:rPr lang="en-IE" sz="2000" dirty="0">
                <a:solidFill>
                  <a:schemeClr val="bg1"/>
                </a:solidFill>
                <a:effectLst/>
                <a:latin typeface="The Seasons Light" pitchFamily="2" charset="77"/>
              </a:rPr>
              <a:t> Regenerating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7138A-C702-E425-76DD-E7BBCFACCB31}"/>
              </a:ext>
            </a:extLst>
          </p:cNvPr>
          <p:cNvSpPr txBox="1"/>
          <p:nvPr/>
        </p:nvSpPr>
        <p:spPr>
          <a:xfrm>
            <a:off x="6735072" y="3687935"/>
            <a:ext cx="409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Uma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fusão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entre a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ciência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e a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natureza</a:t>
            </a:r>
            <a:endParaRPr lang="en-GB" sz="1600" dirty="0">
              <a:solidFill>
                <a:schemeClr val="bg1"/>
              </a:solidFill>
              <a:latin typeface="Gotham Light" pitchFamily="2" charset="0"/>
            </a:endParaRPr>
          </a:p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Melhora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saúde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da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sua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pele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dentro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para fora e de fora para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dentro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84F3-3D7A-CFD3-6D96-9EA0A5900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83" y="5029340"/>
            <a:ext cx="1533525" cy="4956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AD2F95-C7EA-CBF9-FC8B-E9C64A157AAA}"/>
              </a:ext>
            </a:extLst>
          </p:cNvPr>
          <p:cNvSpPr/>
          <p:nvPr/>
        </p:nvSpPr>
        <p:spPr>
          <a:xfrm>
            <a:off x="10311429" y="6456834"/>
            <a:ext cx="1584211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0E995-0CF0-D706-24F1-1F858511C2F4}"/>
              </a:ext>
            </a:extLst>
          </p:cNvPr>
          <p:cNvSpPr txBox="1"/>
          <p:nvPr/>
        </p:nvSpPr>
        <p:spPr>
          <a:xfrm>
            <a:off x="10368622" y="6506703"/>
            <a:ext cx="146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ADBE8"/>
                </a:solidFill>
                <a:latin typeface="Gotham Medium" pitchFamily="2" charset="0"/>
              </a:rPr>
              <a:t>PORTUGUESE</a:t>
            </a:r>
          </a:p>
        </p:txBody>
      </p:sp>
    </p:spTree>
    <p:extLst>
      <p:ext uri="{BB962C8B-B14F-4D97-AF65-F5344CB8AC3E}">
        <p14:creationId xmlns:p14="http://schemas.microsoft.com/office/powerpoint/2010/main" val="307509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olecule&#10;&#10;Description automatically generated">
            <a:extLst>
              <a:ext uri="{FF2B5EF4-FFF2-40B4-BE49-F238E27FC236}">
                <a16:creationId xmlns:a16="http://schemas.microsoft.com/office/drawing/2014/main" id="{2109A752-E5D7-F51C-533E-9AD6E15C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281"/>
            <a:ext cx="12245630" cy="4373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98" y="2209620"/>
            <a:ext cx="5803301" cy="631371"/>
          </a:xfrm>
        </p:spPr>
        <p:txBody>
          <a:bodyPr>
            <a:normAutofit/>
          </a:bodyPr>
          <a:lstStyle/>
          <a:p>
            <a:pPr algn="ctr"/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A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Ciência</a:t>
            </a:r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 No Interior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316CB-E39F-3E0B-2747-48C6878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11" y="3045847"/>
            <a:ext cx="4688273" cy="15249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Desenvolvido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para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todos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os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tipos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pele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o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Alavida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Regenerating System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aplica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ciência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ingredientes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que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comprovaram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ter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um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impacto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positivo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na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saúde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pele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na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tez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GB" sz="1400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4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E7A2B9-256E-AA29-D40E-5CE03BE673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143" y="2745717"/>
            <a:ext cx="8367714" cy="1366566"/>
          </a:xfrm>
        </p:spPr>
        <p:txBody>
          <a:bodyPr>
            <a:normAutofit/>
          </a:bodyPr>
          <a:lstStyle/>
          <a:p>
            <a:pPr algn="ctr"/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Ingredientes-chave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9CA5-E020-7050-89F9-B00960AB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2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77A1518-7AFD-FEFA-5BCC-B18C5E7C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51858"/>
            <a:ext cx="12191998" cy="4354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A9ACC-5F9A-640B-C6C0-8787F60A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65" y="6193438"/>
            <a:ext cx="1533525" cy="495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9A817-1113-128E-95B8-5BBB0E1C8718}"/>
              </a:ext>
            </a:extLst>
          </p:cNvPr>
          <p:cNvSpPr txBox="1"/>
          <p:nvPr/>
        </p:nvSpPr>
        <p:spPr>
          <a:xfrm>
            <a:off x="944101" y="2035112"/>
            <a:ext cx="482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ACCE0"/>
                </a:solidFill>
                <a:latin typeface="The Seasons" pitchFamily="2" charset="77"/>
              </a:rPr>
              <a:t>PÉPTIDO DE COBRE – GHK-Cu</a:t>
            </a:r>
            <a:endParaRPr lang="en-US" sz="2400" dirty="0">
              <a:solidFill>
                <a:srgbClr val="6ACCE0"/>
              </a:solidFill>
              <a:effectLst/>
              <a:latin typeface="The Seasons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 fontScale="90000"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Ingredientes-chave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2035113"/>
            <a:ext cx="126561" cy="2451822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D2650-1DB6-4128-F075-81F72E14B075}"/>
              </a:ext>
            </a:extLst>
          </p:cNvPr>
          <p:cNvSpPr txBox="1"/>
          <p:nvPr/>
        </p:nvSpPr>
        <p:spPr>
          <a:xfrm>
            <a:off x="944101" y="2676288"/>
            <a:ext cx="3322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Principal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Benefício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E00A-A7E0-AE40-A3C3-F5D13F4600C2}"/>
              </a:ext>
            </a:extLst>
          </p:cNvPr>
          <p:cNvSpPr txBox="1"/>
          <p:nvPr/>
        </p:nvSpPr>
        <p:spPr>
          <a:xfrm>
            <a:off x="944101" y="3101939"/>
            <a:ext cx="55401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Este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péptido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cobre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que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ocorre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naturalmente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no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organismo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é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conhecido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apoiar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colágeno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elastina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 O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colágeno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 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elastina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são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proteínas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essenciais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que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mantêm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pele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com um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aspeto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firme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jovem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 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adição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do GHK-Cu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Alavida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Revive Eye Cream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pode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ajudar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reabastecer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estas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proteínas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reduzir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o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aparecimento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rídulas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rugas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D4E3E-3FC2-CD15-561C-BC788FE109FF}"/>
              </a:ext>
            </a:extLst>
          </p:cNvPr>
          <p:cNvSpPr/>
          <p:nvPr/>
        </p:nvSpPr>
        <p:spPr>
          <a:xfrm>
            <a:off x="5412844" y="1892019"/>
            <a:ext cx="713226" cy="713226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78" y="2072153"/>
            <a:ext cx="352957" cy="3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6"/>
            <a:ext cx="12191999" cy="5606144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 fontScale="90000"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Ingredientes-chave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03" y="1075378"/>
            <a:ext cx="352957" cy="352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Óleo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microalgas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Óleo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onagra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Uma forma natural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algas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que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é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rica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em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DHA.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Contém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ácido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gama-linoleico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(GLA) e outros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ácidos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gordos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polinsaturados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63601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Principal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Benefício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06166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Confere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um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aumento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superior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hidratação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03654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Principal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Benefício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22930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Hidratação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profunda para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pele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seca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gretada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ou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com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prurido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653119-BD8F-26F5-A8AE-3321C863141A}"/>
              </a:ext>
            </a:extLst>
          </p:cNvPr>
          <p:cNvSpPr/>
          <p:nvPr/>
        </p:nvSpPr>
        <p:spPr>
          <a:xfrm>
            <a:off x="6377805" y="3864616"/>
            <a:ext cx="45719" cy="1887909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18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C2D9A-14AC-C751-91E8-088D47CC4A11}"/>
              </a:ext>
            </a:extLst>
          </p:cNvPr>
          <p:cNvGrpSpPr/>
          <p:nvPr/>
        </p:nvGrpSpPr>
        <p:grpSpPr>
          <a:xfrm>
            <a:off x="2221276" y="2341829"/>
            <a:ext cx="2250360" cy="713226"/>
            <a:chOff x="551545" y="949028"/>
            <a:chExt cx="4638073" cy="146998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FF1437-2EC1-A9A6-C25D-D383A1501F11}"/>
              </a:ext>
            </a:extLst>
          </p:cNvPr>
          <p:cNvGrpSpPr/>
          <p:nvPr/>
        </p:nvGrpSpPr>
        <p:grpSpPr>
          <a:xfrm>
            <a:off x="8022636" y="2341829"/>
            <a:ext cx="2250360" cy="713226"/>
            <a:chOff x="551545" y="949028"/>
            <a:chExt cx="4638073" cy="146998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66797E-2292-CC49-2F55-5A7300385771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A96010BD-14AF-495D-3F70-B231454C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82E5F3-E278-9841-C137-CFB43F24CF12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93FA77-FD1D-1489-4BFC-BB92693D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762602-397D-3257-6739-5D85D4C8766B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5538F0-1EFE-70F3-3131-CBA85325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95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 fontScale="90000"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Ingredientes-chave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Péptidos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leite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1" y="3849382"/>
            <a:ext cx="4454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Óleo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semente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macadâmia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Obtidos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naturalmente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partir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leite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sua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forma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bioativada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estabilizada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591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Óleo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extraído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noz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árvore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macadâmia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Principal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Benefício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Reduzir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o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aparecimento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rídulas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rugas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melhorar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o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aspeto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firmeza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Principal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Benefício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Assemelha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-se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muito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sebo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humano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o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hidratante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natural da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8353"/>
          <a:stretch/>
        </p:blipFill>
        <p:spPr>
          <a:xfrm>
            <a:off x="6377805" y="1800000"/>
            <a:ext cx="1800000" cy="1800000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F685AE-D43A-2541-EC9A-461771006819}"/>
              </a:ext>
            </a:extLst>
          </p:cNvPr>
          <p:cNvGrpSpPr/>
          <p:nvPr/>
        </p:nvGrpSpPr>
        <p:grpSpPr>
          <a:xfrm>
            <a:off x="2363610" y="2406053"/>
            <a:ext cx="1482477" cy="713226"/>
            <a:chOff x="4746140" y="820127"/>
            <a:chExt cx="1482477" cy="71322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D971B7-616D-76A0-72F3-D778131B44DF}"/>
                </a:ext>
              </a:extLst>
            </p:cNvPr>
            <p:cNvSpPr/>
            <p:nvPr/>
          </p:nvSpPr>
          <p:spPr>
            <a:xfrm>
              <a:off x="4746140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C09E1734-B748-6F66-7155-CE9FDEFE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74" y="1000261"/>
              <a:ext cx="352957" cy="35295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8A4C7B-23D3-F9BF-4031-EFEEBA9BDBEE}"/>
                </a:ext>
              </a:extLst>
            </p:cNvPr>
            <p:cNvSpPr/>
            <p:nvPr/>
          </p:nvSpPr>
          <p:spPr>
            <a:xfrm>
              <a:off x="5515391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7DD9F6-D225-1C30-D65D-2E6017A0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303" y="958887"/>
              <a:ext cx="435705" cy="43570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6BEDE-350C-3A08-4C91-56DF0CACEE0E}"/>
              </a:ext>
            </a:extLst>
          </p:cNvPr>
          <p:cNvSpPr/>
          <p:nvPr/>
        </p:nvSpPr>
        <p:spPr>
          <a:xfrm>
            <a:off x="63232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4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 fontScale="90000"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Ingredientes-chave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Manteiga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moringa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Óleo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jojoba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Obtida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naturalmente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partir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do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óleo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sementes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de Moringa oleifera, a “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árvore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milagrosa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” da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Índia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O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líquido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produzido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semente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 planta de jojoba.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6018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Principal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Benefício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Hidratação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pele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Principal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Benefício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Ajuda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reduzir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o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aparecimento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rídulas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rugas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000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C32561-6A37-ED52-A4D1-2DADAA80581B}"/>
              </a:ext>
            </a:extLst>
          </p:cNvPr>
          <p:cNvGrpSpPr/>
          <p:nvPr/>
        </p:nvGrpSpPr>
        <p:grpSpPr>
          <a:xfrm>
            <a:off x="2360197" y="2401901"/>
            <a:ext cx="2689867" cy="713226"/>
            <a:chOff x="8684593" y="895243"/>
            <a:chExt cx="2689867" cy="713226"/>
          </a:xfrm>
        </p:grpSpPr>
        <p:pic>
          <p:nvPicPr>
            <p:cNvPr id="31" name="Picture 30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30B32E77-702C-03F9-AC7B-985907615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4006C-192F-9392-BB53-4DBAD8008A3D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81997EC1-CEB5-A18A-E346-B12AD347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EE6EF9-953A-AAD8-A153-D71A97642AF7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799AFF8-1EA1-60ED-D243-0842B5E1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82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 fontScale="90000"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Ingredientes-chave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Óleo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farelo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arroz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Extrato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alecrim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Extraído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camada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exterior do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grão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arroz,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contém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antioxidantes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naturais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.​ 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Conhecido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pelas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suas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propriedades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antioxidantes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975628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Principal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Benefício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Melhora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o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aspeto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graças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perfil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robusto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lípidos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essenciais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Principal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Benefício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Melhora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firmeza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3EC92-2980-ED84-4AC5-6F0A8F3BCDC9}"/>
              </a:ext>
            </a:extLst>
          </p:cNvPr>
          <p:cNvGrpSpPr/>
          <p:nvPr/>
        </p:nvGrpSpPr>
        <p:grpSpPr>
          <a:xfrm>
            <a:off x="2378126" y="2401901"/>
            <a:ext cx="713226" cy="713226"/>
            <a:chOff x="3128764" y="2401901"/>
            <a:chExt cx="713226" cy="71322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79502-F237-1C58-F679-6F93C63AD551}"/>
              </a:ext>
            </a:extLst>
          </p:cNvPr>
          <p:cNvGrpSpPr/>
          <p:nvPr/>
        </p:nvGrpSpPr>
        <p:grpSpPr>
          <a:xfrm>
            <a:off x="8128686" y="2401901"/>
            <a:ext cx="713226" cy="713226"/>
            <a:chOff x="3128764" y="2401901"/>
            <a:chExt cx="713226" cy="7132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1B2511-F950-9D21-F201-2DECDDCC4354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3FB153-DB3E-107A-1A81-5695ED94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45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000" b="1" dirty="0" err="1">
                <a:solidFill>
                  <a:schemeClr val="bg1"/>
                </a:solidFill>
                <a:latin typeface="The Seasons" pitchFamily="2" charset="77"/>
              </a:rPr>
              <a:t>Resultados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Reais, </a:t>
            </a:r>
            <a:r>
              <a:rPr lang="en-IE" sz="6000" b="1" dirty="0" err="1">
                <a:solidFill>
                  <a:schemeClr val="bg1"/>
                </a:solidFill>
                <a:latin typeface="The Seasons" pitchFamily="2" charset="77"/>
              </a:rPr>
              <a:t>Histórias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Reais.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1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Resultados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Reais,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Histórias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Reais.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415791" y="5063634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ANTES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25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DEPOIS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ANTES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APÓS 15 DIAS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003CD82-34D8-40DA-B614-02B34CBE1B3A" descr="F226ADB8-14D1-40AC-9352-EDE4C675F77F@lan">
            <a:extLst>
              <a:ext uri="{FF2B5EF4-FFF2-40B4-BE49-F238E27FC236}">
                <a16:creationId xmlns:a16="http://schemas.microsoft.com/office/drawing/2014/main" id="{7C6F02FC-DD98-3BCD-AEC6-A386380A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7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D1312C6-205B-4741-86B4-EE899970A0D4" descr="B9B285E3-E3C9-4816-89B7-9F6F0797250B@lan">
            <a:extLst>
              <a:ext uri="{FF2B5EF4-FFF2-40B4-BE49-F238E27FC236}">
                <a16:creationId xmlns:a16="http://schemas.microsoft.com/office/drawing/2014/main" id="{C1912A6E-0698-D0BD-0FC9-FB6AF29C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91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7982E-7D78-F4B6-34CA-A80E405F7393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Jannie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E444A-84CF-211D-1AEC-6FB80F8B87B0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Mette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CBC21-2837-8861-F618-36DD45560B00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Clientes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reais da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resultados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individuais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podem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variar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em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função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da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idade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e de outros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factores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ambientais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</a:p>
          <a:p>
            <a:pPr algn="ctr"/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testemunhos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não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representam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resultados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típicos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5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Resultados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Reais,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Histórias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Reais.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52817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ANTES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5135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APÓS 5 DIAS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ANTES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APÓS 21 DIAS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35D6B-2C79-C5AC-4975-9B8B636CA86F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Larry Y.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616F9-C03E-9C1F-15F8-9996DAB4F32B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Susanne P.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9F4EF-583D-6BB7-AF7B-455FE48B41C6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Clientes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reais da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resultados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individuais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podem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variar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em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função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da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idade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e de outros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factores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ambientais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</a:p>
          <a:p>
            <a:pPr algn="ctr"/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testemunhos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não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representam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resultados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típicos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  <p:pic>
        <p:nvPicPr>
          <p:cNvPr id="15" name="Picture 1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E83AA0EC-A7F3-5E89-2555-2670AC3C6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3" y="1817601"/>
            <a:ext cx="2433240" cy="3247440"/>
          </a:xfrm>
          <a:prstGeom prst="rect">
            <a:avLst/>
          </a:prstGeom>
        </p:spPr>
      </p:pic>
      <p:pic>
        <p:nvPicPr>
          <p:cNvPr id="17" name="Picture 16" descr="A person in a white shirt&#10;&#10;Description automatically generated">
            <a:extLst>
              <a:ext uri="{FF2B5EF4-FFF2-40B4-BE49-F238E27FC236}">
                <a16:creationId xmlns:a16="http://schemas.microsoft.com/office/drawing/2014/main" id="{CB2361B5-3BA4-2D19-9CD1-9150F9548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66" y="1819297"/>
            <a:ext cx="2433240" cy="32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7">
            <a:extLst>
              <a:ext uri="{FF2B5EF4-FFF2-40B4-BE49-F238E27FC236}">
                <a16:creationId xmlns:a16="http://schemas.microsoft.com/office/drawing/2014/main" id="{C94917D8-24D8-7828-09E9-62104530E003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60397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latin typeface="The Seasons" pitchFamily="2" charset="77"/>
                <a:ea typeface="+mj-ea"/>
                <a:cs typeface="+mj-cs"/>
              </a:rPr>
              <a:t>Alavida</a:t>
            </a:r>
            <a:r>
              <a:rPr lang="en-US" sz="3600" cap="all" dirty="0">
                <a:latin typeface="The Seasons" pitchFamily="2" charset="77"/>
                <a:ea typeface="+mj-ea"/>
                <a:cs typeface="+mj-cs"/>
              </a:rPr>
              <a:t> REGENERATING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B6B84-BEB7-06EC-62F7-00DC3027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698585D2-D244-8BB3-C554-052C54F86DA8}"/>
              </a:ext>
            </a:extLst>
          </p:cNvPr>
          <p:cNvSpPr txBox="1">
            <a:spLocks/>
          </p:cNvSpPr>
          <p:nvPr/>
        </p:nvSpPr>
        <p:spPr>
          <a:xfrm>
            <a:off x="2619294" y="1636896"/>
            <a:ext cx="1577449" cy="134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Quatro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produtos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inovadores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que</a:t>
            </a:r>
            <a:b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</a:b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atuam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de forma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independente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.​ </a:t>
            </a:r>
            <a:endParaRPr lang="en-US" sz="14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18144FE8-678D-8EF9-F8FD-2168BEA914C8}"/>
              </a:ext>
            </a:extLst>
          </p:cNvPr>
          <p:cNvSpPr txBox="1">
            <a:spLocks/>
          </p:cNvSpPr>
          <p:nvPr/>
        </p:nvSpPr>
        <p:spPr>
          <a:xfrm>
            <a:off x="1218779" y="3678193"/>
            <a:ext cx="2058909" cy="149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Quando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utilizados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em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conjunto,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os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resultados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são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visíveis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,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duradouros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e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transformadores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.</a:t>
            </a:r>
            <a:endParaRPr lang="en-US" sz="14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00D10108-D21E-3E66-F20E-92EE83CA664C}"/>
              </a:ext>
            </a:extLst>
          </p:cNvPr>
          <p:cNvSpPr txBox="1">
            <a:spLocks/>
          </p:cNvSpPr>
          <p:nvPr/>
        </p:nvSpPr>
        <p:spPr>
          <a:xfrm>
            <a:off x="3804105" y="3884699"/>
            <a:ext cx="1670906" cy="1150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Uma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bela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fusão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da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natureza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com a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ciência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.​ </a:t>
            </a:r>
            <a:endParaRPr lang="en-US" sz="14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D98EC-83B2-CAFF-4DBC-22FB14ED0768}"/>
              </a:ext>
            </a:extLst>
          </p:cNvPr>
          <p:cNvSpPr/>
          <p:nvPr/>
        </p:nvSpPr>
        <p:spPr>
          <a:xfrm>
            <a:off x="2329048" y="1108414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07F29B-A9A9-8BA2-CC9E-A25EAC5BD4CA}"/>
              </a:ext>
            </a:extLst>
          </p:cNvPr>
          <p:cNvSpPr/>
          <p:nvPr/>
        </p:nvSpPr>
        <p:spPr>
          <a:xfrm>
            <a:off x="3522967" y="3124903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5A26-B13E-AEEE-97E9-B663F11B41BF}"/>
              </a:ext>
            </a:extLst>
          </p:cNvPr>
          <p:cNvSpPr/>
          <p:nvPr/>
        </p:nvSpPr>
        <p:spPr>
          <a:xfrm>
            <a:off x="1135128" y="3107905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pic>
        <p:nvPicPr>
          <p:cNvPr id="10" name="Picture 9" descr="A pair of blue water drops&#10;&#10;Description automatically generated">
            <a:extLst>
              <a:ext uri="{FF2B5EF4-FFF2-40B4-BE49-F238E27FC236}">
                <a16:creationId xmlns:a16="http://schemas.microsoft.com/office/drawing/2014/main" id="{446E30D7-AC7C-8E3C-D1B7-7C4EDC46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714" y="1514387"/>
            <a:ext cx="898934" cy="285376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E53A005-B7E2-7E97-3DC4-1775D9F88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83" y="3338434"/>
            <a:ext cx="563617" cy="563617"/>
          </a:xfrm>
          <a:prstGeom prst="rect">
            <a:avLst/>
          </a:prstGeom>
        </p:spPr>
      </p:pic>
      <p:pic>
        <p:nvPicPr>
          <p:cNvPr id="18" name="Picture 17" descr="A blue line drawing of a person's face&#10;&#10;Description automatically generated">
            <a:extLst>
              <a:ext uri="{FF2B5EF4-FFF2-40B4-BE49-F238E27FC236}">
                <a16:creationId xmlns:a16="http://schemas.microsoft.com/office/drawing/2014/main" id="{D8E5D590-E4FD-3414-B8A2-E08C7FDAD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21" y="3403767"/>
            <a:ext cx="563617" cy="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A </a:t>
            </a:r>
            <a:r>
              <a:rPr lang="en-IE" sz="6000" b="1" dirty="0" err="1">
                <a:solidFill>
                  <a:schemeClr val="bg1"/>
                </a:solidFill>
                <a:latin typeface="The Seasons" pitchFamily="2" charset="77"/>
              </a:rPr>
              <a:t>oportunidade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9760A1-C6C4-2E6B-800C-0BD9C39E6999}"/>
              </a:ext>
            </a:extLst>
          </p:cNvPr>
          <p:cNvSpPr/>
          <p:nvPr/>
        </p:nvSpPr>
        <p:spPr>
          <a:xfrm>
            <a:off x="0" y="2569579"/>
            <a:ext cx="12192000" cy="2095019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41FD9-09F8-1250-0A7F-817DD12D57B9}"/>
              </a:ext>
            </a:extLst>
          </p:cNvPr>
          <p:cNvSpPr txBox="1"/>
          <p:nvPr/>
        </p:nvSpPr>
        <p:spPr>
          <a:xfrm>
            <a:off x="6248050" y="5126484"/>
            <a:ext cx="5048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enviar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as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suas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imagens do antes 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depois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está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consentir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sua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possível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utilização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para fins de marketing,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sem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limitações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ou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validade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US" sz="1400" dirty="0">
              <a:latin typeface="Gotham Ligh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4DDF8-09D2-E4A3-2211-A135970F3ED0}"/>
              </a:ext>
            </a:extLst>
          </p:cNvPr>
          <p:cNvSpPr txBox="1"/>
          <p:nvPr/>
        </p:nvSpPr>
        <p:spPr>
          <a:xfrm>
            <a:off x="1219239" y="5126484"/>
            <a:ext cx="4724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 err="1">
                <a:solidFill>
                  <a:srgbClr val="8D9196"/>
                </a:solidFill>
                <a:latin typeface="Gotham Bold" pitchFamily="2" charset="0"/>
              </a:rPr>
              <a:t>Conselhos</a:t>
            </a:r>
            <a:r>
              <a:rPr lang="en-US" sz="1200" b="1" dirty="0">
                <a:solidFill>
                  <a:srgbClr val="8D9196"/>
                </a:solidFill>
                <a:latin typeface="Gotham Bold" pitchFamily="2" charset="0"/>
              </a:rPr>
              <a:t>:​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Certifique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-se de que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tira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as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suas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fotografias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no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mesmo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local, com o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mesmo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ângulo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câmara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iluminação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para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mostrar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melhor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comparação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.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Recomendamos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que o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faça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com luz natural,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em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frente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uma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janela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ou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a um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toucador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para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obter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fotografias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fantásticas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!​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360EB-0A43-9AE4-8231-554AE2CE637D}"/>
              </a:ext>
            </a:extLst>
          </p:cNvPr>
          <p:cNvSpPr txBox="1"/>
          <p:nvPr/>
        </p:nvSpPr>
        <p:spPr>
          <a:xfrm>
            <a:off x="5414925" y="1257826"/>
            <a:ext cx="231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Utilize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fielmente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os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produtos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A9812-605F-7B02-F057-3588B77D7B4E}"/>
              </a:ext>
            </a:extLst>
          </p:cNvPr>
          <p:cNvSpPr txBox="1"/>
          <p:nvPr/>
        </p:nvSpPr>
        <p:spPr>
          <a:xfrm>
            <a:off x="1873101" y="3506771"/>
            <a:ext cx="2581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Fotografe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o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seu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rosto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antes de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começar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utilizar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os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seus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produtos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Alavida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561D8-63B2-4C15-A18B-E38FE3D80516}"/>
              </a:ext>
            </a:extLst>
          </p:cNvPr>
          <p:cNvSpPr txBox="1"/>
          <p:nvPr/>
        </p:nvSpPr>
        <p:spPr>
          <a:xfrm>
            <a:off x="600827" y="2803949"/>
            <a:ext cx="664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Como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acompanhar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os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seus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resultados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: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49555-D971-AA26-DBA4-E8BDE302B6F2}"/>
              </a:ext>
            </a:extLst>
          </p:cNvPr>
          <p:cNvSpPr txBox="1"/>
          <p:nvPr/>
        </p:nvSpPr>
        <p:spPr>
          <a:xfrm>
            <a:off x="5361674" y="3631000"/>
            <a:ext cx="2743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Fotografe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-o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novamente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após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um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mês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de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utilização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134FE-9073-F693-7039-DFB1F9133AF8}"/>
              </a:ext>
            </a:extLst>
          </p:cNvPr>
          <p:cNvSpPr txBox="1"/>
          <p:nvPr/>
        </p:nvSpPr>
        <p:spPr>
          <a:xfrm>
            <a:off x="8939583" y="3434584"/>
            <a:ext cx="2783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Partilhe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sua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evolução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connosco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enviando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as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suas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fotografias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do antes 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depois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para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product@lifewave.com</a:t>
            </a:r>
            <a:endParaRPr lang="en-US" sz="1400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3E836F-A12C-A04F-5596-F455E07A4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453" y="3542303"/>
            <a:ext cx="738665" cy="738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4E616B-431E-1345-5FD4-C63C83B9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659" y="3542304"/>
            <a:ext cx="738665" cy="738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D97BC-CE8F-EBCF-4FDC-863B57BDA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843" y="3542304"/>
            <a:ext cx="738665" cy="73866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0DAC5A-C833-D68D-E2CF-235C2798C285}"/>
              </a:ext>
            </a:extLst>
          </p:cNvPr>
          <p:cNvCxnSpPr>
            <a:cxnSpLocks/>
          </p:cNvCxnSpPr>
          <p:nvPr/>
        </p:nvCxnSpPr>
        <p:spPr>
          <a:xfrm>
            <a:off x="1076453" y="5125216"/>
            <a:ext cx="0" cy="1201597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C497F7-551C-4B62-612B-C0C5BA57951C}"/>
              </a:ext>
            </a:extLst>
          </p:cNvPr>
          <p:cNvCxnSpPr>
            <a:cxnSpLocks/>
          </p:cNvCxnSpPr>
          <p:nvPr/>
        </p:nvCxnSpPr>
        <p:spPr>
          <a:xfrm>
            <a:off x="6105264" y="5125216"/>
            <a:ext cx="0" cy="739932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5150EF-BEBC-C89C-0C53-6A35283D427A}"/>
              </a:ext>
            </a:extLst>
          </p:cNvPr>
          <p:cNvSpPr txBox="1"/>
          <p:nvPr/>
        </p:nvSpPr>
        <p:spPr>
          <a:xfrm>
            <a:off x="600827" y="392821"/>
            <a:ext cx="11122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Receba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o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presente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de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uma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beleza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intemporal e de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uma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confiança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radiante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:</a:t>
            </a:r>
            <a:endParaRPr lang="en-US" sz="2400" b="1" dirty="0">
              <a:solidFill>
                <a:srgbClr val="10CADF"/>
              </a:solidFill>
              <a:latin typeface="The Seasons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A3DE07-55C6-EB1F-9286-7C6FE719C92F}"/>
              </a:ext>
            </a:extLst>
          </p:cNvPr>
          <p:cNvGrpSpPr/>
          <p:nvPr/>
        </p:nvGrpSpPr>
        <p:grpSpPr>
          <a:xfrm>
            <a:off x="1076453" y="1145351"/>
            <a:ext cx="891250" cy="891250"/>
            <a:chOff x="636608" y="1122201"/>
            <a:chExt cx="891250" cy="8912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C9C47C7-D0DB-D5DC-4D62-2BA84C7874F6}"/>
                </a:ext>
              </a:extLst>
            </p:cNvPr>
            <p:cNvSpPr/>
            <p:nvPr/>
          </p:nvSpPr>
          <p:spPr>
            <a:xfrm>
              <a:off x="63660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E0AB4E-EDC4-07BA-A8BB-D382AC46681E}"/>
                </a:ext>
              </a:extLst>
            </p:cNvPr>
            <p:cNvSpPr txBox="1"/>
            <p:nvPr/>
          </p:nvSpPr>
          <p:spPr>
            <a:xfrm>
              <a:off x="971216" y="1249781"/>
              <a:ext cx="238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2F1C2C-B3A2-0EF7-AE52-79B86C57B91A}"/>
              </a:ext>
            </a:extLst>
          </p:cNvPr>
          <p:cNvGrpSpPr/>
          <p:nvPr/>
        </p:nvGrpSpPr>
        <p:grpSpPr>
          <a:xfrm>
            <a:off x="4514366" y="1145351"/>
            <a:ext cx="891250" cy="891250"/>
            <a:chOff x="1921398" y="1122201"/>
            <a:chExt cx="891250" cy="89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A5C9AA-6BBC-0EC5-4CE6-4C74793E40CE}"/>
                </a:ext>
              </a:extLst>
            </p:cNvPr>
            <p:cNvSpPr/>
            <p:nvPr/>
          </p:nvSpPr>
          <p:spPr>
            <a:xfrm>
              <a:off x="192139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5FC4E9-2882-9938-7BB0-C9C8FA942184}"/>
                </a:ext>
              </a:extLst>
            </p:cNvPr>
            <p:cNvSpPr txBox="1"/>
            <p:nvPr/>
          </p:nvSpPr>
          <p:spPr>
            <a:xfrm>
              <a:off x="2209705" y="1249781"/>
              <a:ext cx="3367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A0EB8-475B-870A-1AF6-7AFC606E6AEB}"/>
              </a:ext>
            </a:extLst>
          </p:cNvPr>
          <p:cNvGrpSpPr/>
          <p:nvPr/>
        </p:nvGrpSpPr>
        <p:grpSpPr>
          <a:xfrm>
            <a:off x="7994419" y="1145351"/>
            <a:ext cx="1017512" cy="891250"/>
            <a:chOff x="7743463" y="1122201"/>
            <a:chExt cx="1017512" cy="89125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0EE415D-0806-9378-DA05-DA98583DA45B}"/>
                </a:ext>
              </a:extLst>
            </p:cNvPr>
            <p:cNvSpPr/>
            <p:nvPr/>
          </p:nvSpPr>
          <p:spPr>
            <a:xfrm>
              <a:off x="7743463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4C36CD-C46E-2C90-D4A4-B3E03F272CE4}"/>
                </a:ext>
              </a:extLst>
            </p:cNvPr>
            <p:cNvSpPr txBox="1"/>
            <p:nvPr/>
          </p:nvSpPr>
          <p:spPr>
            <a:xfrm>
              <a:off x="8031770" y="1249781"/>
              <a:ext cx="729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DA48584-8C81-6B2B-F8CC-6FCBF20459A6}"/>
              </a:ext>
            </a:extLst>
          </p:cNvPr>
          <p:cNvSpPr txBox="1"/>
          <p:nvPr/>
        </p:nvSpPr>
        <p:spPr>
          <a:xfrm>
            <a:off x="1990315" y="1257826"/>
            <a:ext cx="1943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Encomende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o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seu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sistema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50E0D-4BF1-3E47-A1E8-EE18E88C7069}"/>
              </a:ext>
            </a:extLst>
          </p:cNvPr>
          <p:cNvSpPr txBox="1"/>
          <p:nvPr/>
        </p:nvSpPr>
        <p:spPr>
          <a:xfrm>
            <a:off x="8904858" y="1257826"/>
            <a:ext cx="256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Veja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a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sua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aparência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transformar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-se. 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873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C36358CC-83CA-5B71-17C0-8EECA4B7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1858"/>
            <a:ext cx="12191999" cy="4354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38" y="1750925"/>
            <a:ext cx="5803301" cy="631371"/>
          </a:xfrm>
        </p:spPr>
        <p:txBody>
          <a:bodyPr>
            <a:normAutofit/>
          </a:bodyPr>
          <a:lstStyle/>
          <a:p>
            <a:r>
              <a:rPr lang="en-IE" sz="3600" b="1" dirty="0">
                <a:solidFill>
                  <a:schemeClr val="bg1"/>
                </a:solidFill>
                <a:latin typeface="The Seasons" pitchFamily="2" charset="77"/>
              </a:rPr>
              <a:t>A </a:t>
            </a:r>
            <a:r>
              <a:rPr lang="en-IE" sz="3600" b="1" dirty="0" err="1">
                <a:solidFill>
                  <a:schemeClr val="bg1"/>
                </a:solidFill>
                <a:latin typeface="The Seasons" pitchFamily="2" charset="77"/>
              </a:rPr>
              <a:t>Industria</a:t>
            </a:r>
            <a:endParaRPr lang="en-IE" sz="3600" b="1" dirty="0">
              <a:solidFill>
                <a:schemeClr val="bg1"/>
              </a:solidFill>
              <a:latin typeface="The Seaso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69481-45A5-BFC2-301C-7F81A94C396C}"/>
              </a:ext>
            </a:extLst>
          </p:cNvPr>
          <p:cNvSpPr txBox="1"/>
          <p:nvPr/>
        </p:nvSpPr>
        <p:spPr>
          <a:xfrm>
            <a:off x="5248837" y="2857829"/>
            <a:ext cx="611750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O mercado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mundial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dos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cuidados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pele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foi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avaliado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em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mais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145 mil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milhões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dólares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em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2021 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prevê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-se que continue 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crescer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uma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taxa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crescimento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anual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cerca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4,5% de 2022 a 2028.​*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Em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2030, mil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milhões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pessoas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terão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60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anos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ou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mais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O mercado dos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cuidados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pele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para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homem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está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expandir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-se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rapidamente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, com um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número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crescente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homens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adotar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rotinas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cuidados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pele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uma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procura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produtos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adaptados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às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suas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necessidades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específicas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.​*** </a:t>
            </a:r>
            <a:endParaRPr lang="en-US" sz="1300" dirty="0">
              <a:solidFill>
                <a:schemeClr val="bg1"/>
              </a:solidFill>
              <a:latin typeface="Gotham 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AD828-A846-2103-A2E2-9B972EF04860}"/>
              </a:ext>
            </a:extLst>
          </p:cNvPr>
          <p:cNvSpPr txBox="1"/>
          <p:nvPr/>
        </p:nvSpPr>
        <p:spPr>
          <a:xfrm>
            <a:off x="5248838" y="2394994"/>
            <a:ext cx="63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O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mundo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está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à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espera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do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Regenerating System:</a:t>
            </a:r>
            <a:endParaRPr lang="en-US" b="1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48F21-3782-B450-0171-87C454A086F4}"/>
              </a:ext>
            </a:extLst>
          </p:cNvPr>
          <p:cNvSpPr/>
          <p:nvPr/>
        </p:nvSpPr>
        <p:spPr>
          <a:xfrm>
            <a:off x="0" y="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249031-89F8-AE9A-E09B-C75D6DAACAC9}"/>
              </a:ext>
            </a:extLst>
          </p:cNvPr>
          <p:cNvSpPr/>
          <p:nvPr/>
        </p:nvSpPr>
        <p:spPr>
          <a:xfrm>
            <a:off x="0" y="561848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754DC-6814-2768-8AE1-41A81F98380A}"/>
              </a:ext>
            </a:extLst>
          </p:cNvPr>
          <p:cNvSpPr txBox="1"/>
          <p:nvPr/>
        </p:nvSpPr>
        <p:spPr>
          <a:xfrm>
            <a:off x="5513420" y="5755891"/>
            <a:ext cx="611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Fonte: 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*Statista. Skin Care: Market date &amp; Analysis 2023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 World Health Organization - Fact sheet - Ageing and health 2022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***Skincare Market - Global Industry Analysis, Size, Share, Growth, Trends, Regional Outlook, and Forecast 2023-2032.</a:t>
            </a:r>
            <a:endParaRPr lang="en-US" sz="7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6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555163"/>
              </p:ext>
            </p:extLst>
          </p:nvPr>
        </p:nvGraphicFramePr>
        <p:xfrm>
          <a:off x="1158240" y="1368395"/>
          <a:ext cx="9861550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670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</a:tblGrid>
              <a:tr h="60769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Brand Partner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60971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Preços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Preços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€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Preços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Patches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Daily Refresh Facial Nectar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¥7,810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Nightly Restore Facial Crème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¥10,500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¥19,580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PREÇOS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1158240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*O Trio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Regenerador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contém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Adesivos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Nectar e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1100" dirty="0">
                <a:solidFill>
                  <a:srgbClr val="8D9196"/>
                </a:solidFill>
                <a:latin typeface="Gotham Medium" pitchFamily="2" charset="0"/>
                <a:cs typeface="Calibri"/>
              </a:rPr>
              <a:t>Nota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preços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em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USD e EUR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não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incluem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impostos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ou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portes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envio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preços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em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ienes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têm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impostos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incluídos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2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081424"/>
              </p:ext>
            </p:extLst>
          </p:nvPr>
        </p:nvGraphicFramePr>
        <p:xfrm>
          <a:off x="532694" y="1427376"/>
          <a:ext cx="11126616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222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109886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005426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952346279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865741092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006522897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125210851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785749130"/>
                    </a:ext>
                  </a:extLst>
                </a:gridCol>
              </a:tblGrid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10CADF">
                        <a:alpha val="6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Cliente</a:t>
                      </a:r>
                      <a:r>
                        <a:rPr lang="en-IE" sz="180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 </a:t>
                      </a:r>
                      <a:r>
                        <a:rPr lang="en-IE" sz="180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Preferencial</a:t>
                      </a:r>
                      <a:endParaRPr lang="en-IE" sz="180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Cliente</a:t>
                      </a: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 Final</a:t>
                      </a: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0878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Preços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Preços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Preços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Preços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Preços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Patches 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$30.00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Daily Refresh Facial Nectar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¥10,500​</a:t>
                      </a:r>
                    </a:p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Nightly Restore Facial Crème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$99.95​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¥13,200​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17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$89.95​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€85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51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$40​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$199.95 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¥26,180​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€190​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$50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PREÇOS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598026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*O Trio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Regenerador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contém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Adesivos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Nectar e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1100" dirty="0">
                <a:solidFill>
                  <a:srgbClr val="8D9196"/>
                </a:solidFill>
                <a:latin typeface="Gotham Medium" pitchFamily="2" charset="0"/>
                <a:cs typeface="Calibri"/>
              </a:rPr>
              <a:t>Nota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preços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em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USD e EUR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não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incluem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impostos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ou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portes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envio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preços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em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ienes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têm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impostos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incluídos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0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EE540F-3359-5B15-A138-67951E75123D}"/>
              </a:ext>
            </a:extLst>
          </p:cNvPr>
          <p:cNvSpPr/>
          <p:nvPr/>
        </p:nvSpPr>
        <p:spPr>
          <a:xfrm>
            <a:off x="0" y="-1293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484E1-D568-D802-5D1E-77FFE497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396" y="1720559"/>
            <a:ext cx="3643979" cy="3235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9CAC46-0DE0-D314-18C8-41130DF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10" y="2170977"/>
            <a:ext cx="9132750" cy="698216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Rejuvenesça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a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sua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pele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ao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reinventar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a forma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como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cuida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dela.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367C-A04A-B198-8160-9CE827975BE4}"/>
              </a:ext>
            </a:extLst>
          </p:cNvPr>
          <p:cNvSpPr txBox="1"/>
          <p:nvPr/>
        </p:nvSpPr>
        <p:spPr>
          <a:xfrm>
            <a:off x="3231970" y="2840856"/>
            <a:ext cx="545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buNone/>
            </a:pP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Todos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têm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o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direito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de se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sentir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belos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por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dentro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por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fora, </a:t>
            </a:r>
          </a:p>
          <a:p>
            <a:pPr marL="0" indent="0" algn="ctr" fontAlgn="base">
              <a:buNone/>
            </a:pP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com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uma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perspetiva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positiva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da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vida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e um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brilho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igualmente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vibrante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.​</a:t>
            </a:r>
          </a:p>
          <a:p>
            <a:pPr marL="0" indent="0" algn="ctr" fontAlgn="base">
              <a:buNone/>
            </a:pP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Saiba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como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tornar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o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Alavida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parte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da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sua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vida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ainda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hoje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A4673A-B004-25D2-5E0C-0DB79932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60" y="5908295"/>
            <a:ext cx="1505651" cy="464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CC7DF1-F783-8006-E11E-4BE4C158EF20}"/>
              </a:ext>
            </a:extLst>
          </p:cNvPr>
          <p:cNvSpPr txBox="1"/>
          <p:nvPr/>
        </p:nvSpPr>
        <p:spPr>
          <a:xfrm>
            <a:off x="3231970" y="5194571"/>
            <a:ext cx="545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Gotham Bold" pitchFamily="2" charset="0"/>
              </a:rPr>
              <a:t>WWW.LIFEWAVE.COM</a:t>
            </a:r>
            <a:endParaRPr lang="en-GB" sz="1200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F340B-018D-AF2E-4478-AC4A418094E8}"/>
              </a:ext>
            </a:extLst>
          </p:cNvPr>
          <p:cNvGrpSpPr/>
          <p:nvPr/>
        </p:nvGrpSpPr>
        <p:grpSpPr>
          <a:xfrm>
            <a:off x="5065307" y="4505804"/>
            <a:ext cx="1788157" cy="548369"/>
            <a:chOff x="5201920" y="4795183"/>
            <a:chExt cx="1788157" cy="548369"/>
          </a:xfrm>
        </p:grpSpPr>
        <p:pic>
          <p:nvPicPr>
            <p:cNvPr id="16" name="Picture 15" descr="A blue letter in a white circle&#10;&#10;Description automatically generated">
              <a:extLst>
                <a:ext uri="{FF2B5EF4-FFF2-40B4-BE49-F238E27FC236}">
                  <a16:creationId xmlns:a16="http://schemas.microsoft.com/office/drawing/2014/main" id="{245F022E-77E7-95B3-6046-1A21868F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920" y="4836497"/>
              <a:ext cx="507055" cy="507055"/>
            </a:xfrm>
            <a:prstGeom prst="rect">
              <a:avLst/>
            </a:prstGeom>
          </p:spPr>
        </p:pic>
        <p:pic>
          <p:nvPicPr>
            <p:cNvPr id="18" name="Picture 17" descr="A blue and white logo&#10;&#10;Description automatically generated">
              <a:extLst>
                <a:ext uri="{FF2B5EF4-FFF2-40B4-BE49-F238E27FC236}">
                  <a16:creationId xmlns:a16="http://schemas.microsoft.com/office/drawing/2014/main" id="{7A29F6AD-96D3-67D5-D060-70CFE27A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471" y="4818655"/>
              <a:ext cx="507055" cy="507055"/>
            </a:xfrm>
            <a:prstGeom prst="rect">
              <a:avLst/>
            </a:prstGeom>
          </p:spPr>
        </p:pic>
        <p:pic>
          <p:nvPicPr>
            <p:cNvPr id="20" name="Picture 19" descr="A white circle with blue text&#10;&#10;Description automatically generated">
              <a:extLst>
                <a:ext uri="{FF2B5EF4-FFF2-40B4-BE49-F238E27FC236}">
                  <a16:creationId xmlns:a16="http://schemas.microsoft.com/office/drawing/2014/main" id="{50BFB965-F8C6-6399-B4EA-586FCA4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022" y="4795183"/>
              <a:ext cx="507055" cy="5070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9FE40C-2680-105E-1DB5-3E916C207227}"/>
              </a:ext>
            </a:extLst>
          </p:cNvPr>
          <p:cNvSpPr txBox="1"/>
          <p:nvPr/>
        </p:nvSpPr>
        <p:spPr>
          <a:xfrm>
            <a:off x="2911385" y="406169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latin typeface="Gotham Bold" pitchFamily="2" charset="0"/>
              </a:rPr>
              <a:t>SIGA-NOS</a:t>
            </a:r>
            <a:endParaRPr lang="en-GB" sz="1400" b="1" dirty="0">
              <a:solidFill>
                <a:schemeClr val="bg1"/>
              </a:solidFill>
              <a:latin typeface="Gotham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1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9AC02848-C470-140B-A3B3-53A75E41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93CB3-0486-A1EC-0380-6AF08FFC430D}"/>
              </a:ext>
            </a:extLst>
          </p:cNvPr>
          <p:cNvSpPr txBox="1"/>
          <p:nvPr/>
        </p:nvSpPr>
        <p:spPr>
          <a:xfrm>
            <a:off x="6564637" y="1900023"/>
            <a:ext cx="4651231" cy="3958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Na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LifeWave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sabemos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pretende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envelhecer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com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confiança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beleza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.​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Acreditamos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sua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pelo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deve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ter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mesma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luminosidade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resplendor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tem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dentro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Nós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percebemos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É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por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isso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criámos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o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Regenerating System.​ </a:t>
            </a:r>
          </a:p>
          <a:p>
            <a:pPr>
              <a:lnSpc>
                <a:spcPct val="150000"/>
              </a:lnSpc>
            </a:pPr>
            <a:endParaRPr lang="en-GB" sz="1300" dirty="0">
              <a:solidFill>
                <a:schemeClr val="bg1"/>
              </a:solidFill>
              <a:latin typeface="Gotham Light" pitchFamily="2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Sendo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uma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fusão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entre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ciência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natureza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todo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o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System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completo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combina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um conjunto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poderoso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ingredientes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para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ajudar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iluminar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tez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contribuir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para um tom de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pele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homogéneo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uma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pele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refirmada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</a:t>
            </a:r>
          </a:p>
          <a:p>
            <a:pPr>
              <a:lnSpc>
                <a:spcPct val="150000"/>
              </a:lnSpc>
            </a:pPr>
            <a:endParaRPr lang="en-GB" sz="1300" dirty="0">
              <a:solidFill>
                <a:schemeClr val="bg1"/>
              </a:solidFill>
              <a:latin typeface="Gotham Light" pitchFamily="2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​​"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7B7B0-0F26-6AF6-B505-B3C69E3FF45C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FBD52-DE02-2C81-E14F-251AD4CBC823}"/>
              </a:ext>
            </a:extLst>
          </p:cNvPr>
          <p:cNvSpPr/>
          <p:nvPr/>
        </p:nvSpPr>
        <p:spPr>
          <a:xfrm>
            <a:off x="0" y="5615718"/>
            <a:ext cx="12214622" cy="124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CE0C7-DE7C-A196-3034-0418F227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49"/>
            <a:ext cx="12214621" cy="6858001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F7EFE7F3-190A-BFD5-FF03-8DE14D63265B}"/>
              </a:ext>
            </a:extLst>
          </p:cNvPr>
          <p:cNvSpPr txBox="1">
            <a:spLocks/>
          </p:cNvSpPr>
          <p:nvPr/>
        </p:nvSpPr>
        <p:spPr>
          <a:xfrm>
            <a:off x="2765490" y="2198669"/>
            <a:ext cx="4522414" cy="294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Com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uma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abordagem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permanente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à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nutrição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da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pele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, o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Alavida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recupera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luminosidade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que 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sua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pele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já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teve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. </a:t>
            </a:r>
            <a:b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</a:b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beleza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não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exige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esforço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.</a:t>
            </a:r>
            <a:b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</a:b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Os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resultados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são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visíveis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80F75-BF55-84DA-DB36-47C19C912DB3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7E27A4-14CF-65B9-567D-150688B61D7A}"/>
              </a:ext>
            </a:extLst>
          </p:cNvPr>
          <p:cNvSpPr/>
          <p:nvPr/>
        </p:nvSpPr>
        <p:spPr>
          <a:xfrm>
            <a:off x="0" y="5615719"/>
            <a:ext cx="12214622" cy="12422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71992F-DD5A-64CF-2F6B-DA739F90D060}"/>
              </a:ext>
            </a:extLst>
          </p:cNvPr>
          <p:cNvCxnSpPr>
            <a:cxnSpLocks/>
          </p:cNvCxnSpPr>
          <p:nvPr/>
        </p:nvCxnSpPr>
        <p:spPr>
          <a:xfrm>
            <a:off x="2856263" y="4548851"/>
            <a:ext cx="2918372" cy="0"/>
          </a:xfrm>
          <a:prstGeom prst="line">
            <a:avLst/>
          </a:prstGeom>
          <a:ln w="28575">
            <a:solidFill>
              <a:srgbClr val="6AC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8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lose-up of a blue and white object&#10;&#10;Description automatically generated">
            <a:extLst>
              <a:ext uri="{FF2B5EF4-FFF2-40B4-BE49-F238E27FC236}">
                <a16:creationId xmlns:a16="http://schemas.microsoft.com/office/drawing/2014/main" id="{08BAB4DF-1A99-80EB-489D-5E171046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1"/>
            <a:ext cx="12192000" cy="6845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0DA88-6359-312C-FB99-E9B74F200CEB}"/>
              </a:ext>
            </a:extLst>
          </p:cNvPr>
          <p:cNvSpPr/>
          <p:nvPr/>
        </p:nvSpPr>
        <p:spPr>
          <a:xfrm>
            <a:off x="4060014" y="1978615"/>
            <a:ext cx="1635170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Reduz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o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aparecimento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de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rídulas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e 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rugas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FEFD6F-57B1-BED8-0D9C-E1C309FBC845}"/>
              </a:ext>
            </a:extLst>
          </p:cNvPr>
          <p:cNvSpPr/>
          <p:nvPr/>
        </p:nvSpPr>
        <p:spPr>
          <a:xfrm>
            <a:off x="1743632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EEA9B2-C557-B14A-9DEB-3EA5498AB0C1}"/>
              </a:ext>
            </a:extLst>
          </p:cNvPr>
          <p:cNvSpPr/>
          <p:nvPr/>
        </p:nvSpPr>
        <p:spPr>
          <a:xfrm>
            <a:off x="3805935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8C329-45D0-E3E3-8CEB-548B61F9A1ED}"/>
              </a:ext>
            </a:extLst>
          </p:cNvPr>
          <p:cNvSpPr/>
          <p:nvPr/>
        </p:nvSpPr>
        <p:spPr>
          <a:xfrm>
            <a:off x="5868238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BAB24867-B731-A8C3-7FB5-064690919421}"/>
              </a:ext>
            </a:extLst>
          </p:cNvPr>
          <p:cNvSpPr txBox="1">
            <a:spLocks/>
          </p:cNvSpPr>
          <p:nvPr/>
        </p:nvSpPr>
        <p:spPr>
          <a:xfrm>
            <a:off x="1693354" y="1978615"/>
            <a:ext cx="2243885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Ingredientes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à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base</a:t>
            </a:r>
            <a:b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de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plantas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, </a:t>
            </a:r>
          </a:p>
          <a:p>
            <a:pPr algn="ctr"/>
            <a:r>
              <a:rPr lang="en-US" sz="20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98,6%</a:t>
            </a:r>
            <a:br>
              <a:rPr lang="en-US" sz="14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</a:b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de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origem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natural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947CCB-830F-3795-D86D-D628DC1B5BD5}"/>
              </a:ext>
            </a:extLst>
          </p:cNvPr>
          <p:cNvSpPr/>
          <p:nvPr/>
        </p:nvSpPr>
        <p:spPr>
          <a:xfrm>
            <a:off x="6122316" y="1978615"/>
            <a:ext cx="1750477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Ilumina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a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tez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para um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brilho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jovem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</a:p>
          <a:p>
            <a:pPr algn="ctr"/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e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regenerado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BCB059-C21A-929F-9B10-6DC1824BDEE2}"/>
              </a:ext>
            </a:extLst>
          </p:cNvPr>
          <p:cNvSpPr/>
          <p:nvPr/>
        </p:nvSpPr>
        <p:spPr>
          <a:xfrm>
            <a:off x="3973487" y="4062058"/>
            <a:ext cx="1808224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Hidrata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24 horas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por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dia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, 7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dias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por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semana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*</a:t>
            </a: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BD4E26-AAFB-33BE-9155-55CE3DD89B26}"/>
              </a:ext>
            </a:extLst>
          </p:cNvPr>
          <p:cNvSpPr/>
          <p:nvPr/>
        </p:nvSpPr>
        <p:spPr>
          <a:xfrm>
            <a:off x="1743632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16641D-DEB1-B561-C709-8B7D9DD1534A}"/>
              </a:ext>
            </a:extLst>
          </p:cNvPr>
          <p:cNvSpPr/>
          <p:nvPr/>
        </p:nvSpPr>
        <p:spPr>
          <a:xfrm>
            <a:off x="3805935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9FFB5E-DE87-9D59-DF20-93029381BBD8}"/>
              </a:ext>
            </a:extLst>
          </p:cNvPr>
          <p:cNvSpPr/>
          <p:nvPr/>
        </p:nvSpPr>
        <p:spPr>
          <a:xfrm>
            <a:off x="5868238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7">
            <a:extLst>
              <a:ext uri="{FF2B5EF4-FFF2-40B4-BE49-F238E27FC236}">
                <a16:creationId xmlns:a16="http://schemas.microsoft.com/office/drawing/2014/main" id="{E9BB1E53-4B9C-36E6-7887-2D17B733A9D1}"/>
              </a:ext>
            </a:extLst>
          </p:cNvPr>
          <p:cNvSpPr txBox="1">
            <a:spLocks/>
          </p:cNvSpPr>
          <p:nvPr/>
        </p:nvSpPr>
        <p:spPr>
          <a:xfrm>
            <a:off x="1865889" y="4080393"/>
            <a:ext cx="1939528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Melhora</a:t>
            </a:r>
            <a:endParaRPr lang="en-US" sz="2800" b="1" dirty="0">
              <a:solidFill>
                <a:srgbClr val="9ADBE8"/>
              </a:solidFill>
              <a:latin typeface="The Seasons" pitchFamily="2" charset="77"/>
              <a:cs typeface="Arial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a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aparência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de um tom de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pele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homogéneo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B64939-0DD6-F3C6-E990-44CAB209832A}"/>
              </a:ext>
            </a:extLst>
          </p:cNvPr>
          <p:cNvSpPr/>
          <p:nvPr/>
        </p:nvSpPr>
        <p:spPr>
          <a:xfrm>
            <a:off x="6122316" y="4062058"/>
            <a:ext cx="1750477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Melhora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a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firmeza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da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pele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pic>
        <p:nvPicPr>
          <p:cNvPr id="53" name="Picture 52" descr="A blue drop of water&#10;&#10;Description automatically generated">
            <a:extLst>
              <a:ext uri="{FF2B5EF4-FFF2-40B4-BE49-F238E27FC236}">
                <a16:creationId xmlns:a16="http://schemas.microsoft.com/office/drawing/2014/main" id="{BFF2337A-23BE-E29E-205D-459AB99D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3672075"/>
            <a:ext cx="408318" cy="408318"/>
          </a:xfrm>
          <a:prstGeom prst="rect">
            <a:avLst/>
          </a:prstGeom>
        </p:spPr>
      </p:pic>
      <p:pic>
        <p:nvPicPr>
          <p:cNvPr id="55" name="Picture 54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56B79FEB-5D3C-6649-0F82-88B1C187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7" y="3672075"/>
            <a:ext cx="408318" cy="408318"/>
          </a:xfrm>
          <a:prstGeom prst="rect">
            <a:avLst/>
          </a:prstGeom>
        </p:spPr>
      </p:pic>
      <p:pic>
        <p:nvPicPr>
          <p:cNvPr id="57" name="Picture 56" descr="A green arrow pointing down&#10;&#10;Description automatically generated">
            <a:extLst>
              <a:ext uri="{FF2B5EF4-FFF2-40B4-BE49-F238E27FC236}">
                <a16:creationId xmlns:a16="http://schemas.microsoft.com/office/drawing/2014/main" id="{6F1F613E-EBBD-506E-8D9A-77C8E014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1560541"/>
            <a:ext cx="408318" cy="408318"/>
          </a:xfrm>
          <a:prstGeom prst="rect">
            <a:avLst/>
          </a:prstGeom>
        </p:spPr>
      </p:pic>
      <p:pic>
        <p:nvPicPr>
          <p:cNvPr id="59" name="Picture 58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82D8FE85-65CC-1779-165D-B7AE7F673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56" y="1472160"/>
            <a:ext cx="585080" cy="585080"/>
          </a:xfrm>
          <a:prstGeom prst="rect">
            <a:avLst/>
          </a:prstGeom>
        </p:spPr>
      </p:pic>
      <p:pic>
        <p:nvPicPr>
          <p:cNvPr id="61" name="Picture 60" descr="A blue sun with lines in the center&#10;&#10;Description automatically generated">
            <a:extLst>
              <a:ext uri="{FF2B5EF4-FFF2-40B4-BE49-F238E27FC236}">
                <a16:creationId xmlns:a16="http://schemas.microsoft.com/office/drawing/2014/main" id="{6CBD1D89-4834-2EBB-ADB4-70C02E524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1560541"/>
            <a:ext cx="408318" cy="408318"/>
          </a:xfrm>
          <a:prstGeom prst="rect">
            <a:avLst/>
          </a:prstGeom>
        </p:spPr>
      </p:pic>
      <p:pic>
        <p:nvPicPr>
          <p:cNvPr id="63" name="Picture 62" descr="A green arrow pointing up&#10;&#10;Description automatically generated">
            <a:extLst>
              <a:ext uri="{FF2B5EF4-FFF2-40B4-BE49-F238E27FC236}">
                <a16:creationId xmlns:a16="http://schemas.microsoft.com/office/drawing/2014/main" id="{748119E9-E046-C86C-9742-C90B44FBD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3672075"/>
            <a:ext cx="408318" cy="408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E4AE9-6254-32B8-A073-A10D036196F9}"/>
              </a:ext>
            </a:extLst>
          </p:cNvPr>
          <p:cNvSpPr txBox="1"/>
          <p:nvPr/>
        </p:nvSpPr>
        <p:spPr>
          <a:xfrm>
            <a:off x="1693354" y="5807312"/>
            <a:ext cx="6318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*Fonte: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Regenerating System. Clinical Evaluation of the Efficacy of a Skin Care Regimen to Improve Skin Conditions.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0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57321"/>
            <a:ext cx="4172912" cy="5288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Revive Eye Cream​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536294"/>
            <a:ext cx="3818070" cy="197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Este creme de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olhos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impregnado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com um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péptido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cobre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utiliza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uma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combinação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ingredientes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poderosos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proporcionando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benefícios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incomparáveis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para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ajudar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iluminar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tez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melhorar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aparência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um tom de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pele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homogéneo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apoiar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firmeza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pele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.​ </a:t>
            </a:r>
            <a:endParaRPr lang="en-IE" sz="12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EB43BE-0843-4AE7-F4C6-9EAD1DEB4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8887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48680B-54C1-0B03-4C06-328FD9E59F3E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41D40EBD-1613-5DCD-DE3A-D1423598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" y="898260"/>
            <a:ext cx="727458" cy="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4" y="3175"/>
            <a:ext cx="12203309" cy="68516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37344"/>
            <a:ext cx="3845366" cy="9719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Daily Refresh Facial Nectar​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986288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Este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hidratante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dois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-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em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-um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é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para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uso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diurno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quando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sua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pele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está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exposta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elementos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natureza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 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sua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consistência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leve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é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perfeita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para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seus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cuidados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rotina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antes da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maquilhagem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2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8BD5C5-0C57-74B4-D7F5-1EAA584A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6161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C0C599-3753-9492-D022-2D199FF48B5F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81298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ttle with blue text&#10;&#10;Description automatically generated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55806"/>
            <a:ext cx="3435933" cy="89718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Nightly Restore Facial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Créme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852987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Este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hidratante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dois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-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em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-um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é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para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uso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noturno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quando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o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seu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corpo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se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reconstitui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forma natural.</a:t>
            </a:r>
          </a:p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Um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complemento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ideal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Daily Refresh Facial Nectar.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7C7BB-A4B3-2AD7-6B29-CB8146F2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58208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A20AC00-3C12-9FCD-082B-7701F2C80717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78601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68305"/>
            <a:ext cx="3435933" cy="702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Adesivos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86537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Os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adesivos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Alavida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aproveitam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equilibram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energia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natural 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restauradora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do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seu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corpo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para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melhorar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aparência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saudável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radiante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sua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pele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Também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para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uso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noturno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954B91-5F87-533C-5E37-03969DCB2175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36" y="824561"/>
            <a:ext cx="898003" cy="898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F4137-DA1A-5366-71F1-BAB53F2BA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52" y="3749965"/>
            <a:ext cx="1608881" cy="1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14860</TotalTime>
  <Words>1498</Words>
  <Application>Microsoft Macintosh PowerPoint</Application>
  <PresentationFormat>Widescreen</PresentationFormat>
  <Paragraphs>254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Montserrat</vt:lpstr>
      <vt:lpstr>Montserrat Medium</vt:lpstr>
      <vt:lpstr>The Seasons</vt:lpstr>
      <vt:lpstr>The Seasons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Ciência No Interior</vt:lpstr>
      <vt:lpstr>Ingredientes-chave</vt:lpstr>
      <vt:lpstr>Ingredientes-chave</vt:lpstr>
      <vt:lpstr>Ingredientes-chave</vt:lpstr>
      <vt:lpstr>Ingredientes-chave</vt:lpstr>
      <vt:lpstr>Ingredientes-chave</vt:lpstr>
      <vt:lpstr>Ingredientes-chave</vt:lpstr>
      <vt:lpstr>PowerPoint Presentation</vt:lpstr>
      <vt:lpstr>Resultados Reais, Histórias Reais.</vt:lpstr>
      <vt:lpstr>Resultados Reais, Histórias Reais.</vt:lpstr>
      <vt:lpstr>PowerPoint Presentation</vt:lpstr>
      <vt:lpstr>PowerPoint Presentation</vt:lpstr>
      <vt:lpstr>A Industria</vt:lpstr>
      <vt:lpstr>PowerPoint Presentation</vt:lpstr>
      <vt:lpstr>PowerPoint Presentation</vt:lpstr>
      <vt:lpstr>Rejuvenesça a sua pele ao reinventar a forma como cuida dela.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Kelly</dc:creator>
  <cp:lastModifiedBy>Huei Mei Wu</cp:lastModifiedBy>
  <cp:revision>62</cp:revision>
  <dcterms:created xsi:type="dcterms:W3CDTF">2022-07-04T16:19:02Z</dcterms:created>
  <dcterms:modified xsi:type="dcterms:W3CDTF">2024-01-16T14:16:48Z</dcterms:modified>
</cp:coreProperties>
</file>